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60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64" r:id="rId22"/>
    <p:sldId id="262" r:id="rId23"/>
    <p:sldId id="265" r:id="rId24"/>
    <p:sldId id="28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1950" y="9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DBEBD-181C-42C6-AE19-B27EE9EA07C7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13F53-E375-4F1A-AA3A-630D97B001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873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21323-5EE7-4C45-B0EB-19A1802EFFE0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06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5A79-806E-4717-AD98-472C0B6C4017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935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77622-E6E0-4107-BE0D-4C583635CE3E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4732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1F1C0-4975-409D-BAFD-62C69D079CC6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725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D645-1BE2-4357-931B-F41D9811D319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94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ED3C-B034-4CAB-9808-478E6D53551C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4739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620B4-07D3-4C92-8A5D-57BE62B98282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7847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F894-B482-49FC-8716-97C5A607458D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61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2627-D957-46D1-A4BB-E8B0AD455EFC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957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0588-AA86-4C96-9EAB-AF9BBE407AB4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437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D37F-09BF-46F4-BED3-E8FEBED03609}" type="datetime1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92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59CC8-D16D-4BFC-9976-B7A3AC10394C}" type="datetime1">
              <a:rPr lang="en-IN" smtClean="0"/>
              <a:t>28-11-2024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146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1AF7-7D89-4833-90C1-39E946EC28F9}" type="datetime1">
              <a:rPr lang="en-IN" smtClean="0"/>
              <a:t>28-11-2024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38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6994-4C3C-4208-AC32-212C12EE64D6}" type="datetime1">
              <a:rPr lang="en-IN" smtClean="0"/>
              <a:t>28-11-2024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4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6FAB1-C245-40AB-9E4B-6325AB7A5956}" type="datetime1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683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A064-F053-486A-B574-6EFE9CF7E131}" type="datetime1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934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F7BA9-E734-4C2A-9BB5-B892A41CE758}" type="datetime1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97ABF7A-DE6C-4095-A674-20D277C617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612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DD33A7-AEE5-276C-1EB1-EFADB88FC09A}"/>
              </a:ext>
            </a:extLst>
          </p:cNvPr>
          <p:cNvSpPr txBox="1"/>
          <p:nvPr/>
        </p:nvSpPr>
        <p:spPr>
          <a:xfrm>
            <a:off x="420252" y="923794"/>
            <a:ext cx="9862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RFID &amp; Servo Motor Control system for Automatic  Door Lock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DEB98-0F93-28F8-F9CC-B1E5EDD80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644" y="4946363"/>
            <a:ext cx="5339356" cy="133186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FB3FC9-F818-7BC3-16F3-CEB1B640F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87830" y="5934206"/>
            <a:ext cx="683339" cy="365125"/>
          </a:xfrm>
        </p:spPr>
        <p:txBody>
          <a:bodyPr/>
          <a:lstStyle/>
          <a:p>
            <a:pPr algn="ctr"/>
            <a:fld id="{E97ABF7A-DE6C-4095-A674-20D277C617D7}" type="slidenum">
              <a:rPr lang="en-IN" smtClean="0"/>
              <a:pPr algn="ctr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4676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611F7A-7457-AA00-5DB9-B9A394A84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98" t="36463" r="23010" b="18639"/>
          <a:stretch/>
        </p:blipFill>
        <p:spPr>
          <a:xfrm>
            <a:off x="466528" y="1306285"/>
            <a:ext cx="8332239" cy="4735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906EF1-DB81-98C2-1FD4-570BCA0684BB}"/>
              </a:ext>
            </a:extLst>
          </p:cNvPr>
          <p:cNvSpPr txBox="1"/>
          <p:nvPr/>
        </p:nvSpPr>
        <p:spPr>
          <a:xfrm>
            <a:off x="774441" y="675209"/>
            <a:ext cx="8117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Lower </a:t>
            </a:r>
            <a:r>
              <a:rPr lang="en-IN" dirty="0" err="1">
                <a:latin typeface="Bell MT" panose="02020503060305020303" pitchFamily="18" charset="0"/>
              </a:rPr>
              <a:t>BreadBoard</a:t>
            </a:r>
            <a:r>
              <a:rPr lang="en-IN" dirty="0">
                <a:latin typeface="Bell MT" panose="02020503060305020303" pitchFamily="18" charset="0"/>
              </a:rPr>
              <a:t> Positive Rail to Upper Positive Rail of </a:t>
            </a:r>
            <a:r>
              <a:rPr lang="en-IN" dirty="0" err="1">
                <a:latin typeface="Bell MT" panose="02020503060305020303" pitchFamily="18" charset="0"/>
              </a:rPr>
              <a:t>BreadBoard</a:t>
            </a:r>
            <a:endParaRPr lang="en-IN" dirty="0"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0EC8C7-BC32-E055-9DAC-09DF163DB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6A6B5-4485-1F50-E9CC-9DC552B8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79716" y="6303106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5587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27F85B-1A50-90EF-60E4-975E98EEB1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24" t="37143" r="27908" b="18775"/>
          <a:stretch/>
        </p:blipFill>
        <p:spPr>
          <a:xfrm>
            <a:off x="474798" y="1219962"/>
            <a:ext cx="8457534" cy="49732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70334C-BE3E-A488-18CE-99CFD9BDB83E}"/>
              </a:ext>
            </a:extLst>
          </p:cNvPr>
          <p:cNvSpPr txBox="1"/>
          <p:nvPr/>
        </p:nvSpPr>
        <p:spPr>
          <a:xfrm>
            <a:off x="1866122" y="796508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Arduino GND to Negative rail of Breadboard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B2A37E-05D0-BEF4-FC93-49D0B00B3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C3E827-4EBA-5D8B-281C-A5AE02A05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03565" y="6361453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7022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A77649-8837-E558-25A3-03894B18D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97" t="37823" r="23546" b="18503"/>
          <a:stretch/>
        </p:blipFill>
        <p:spPr>
          <a:xfrm>
            <a:off x="693168" y="1350590"/>
            <a:ext cx="8448128" cy="48425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BD2992-D78F-0DE3-C0F9-DA4BC04910E6}"/>
              </a:ext>
            </a:extLst>
          </p:cNvPr>
          <p:cNvSpPr txBox="1"/>
          <p:nvPr/>
        </p:nvSpPr>
        <p:spPr>
          <a:xfrm>
            <a:off x="1866122" y="796508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 Servo GND to Negative rail of Breadboard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A7B0E-B2CC-5C2C-9B93-4E50996164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9FE14-2CE1-F243-E71C-A54F6D535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94320" y="6361453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343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68BEF-A51C-801E-1B50-17B762F74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21" t="37687" r="20331" b="19048"/>
          <a:stretch/>
        </p:blipFill>
        <p:spPr>
          <a:xfrm>
            <a:off x="413657" y="1165840"/>
            <a:ext cx="9491170" cy="51504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FED2C4-DC01-BCE5-0619-3B3694A31F1E}"/>
              </a:ext>
            </a:extLst>
          </p:cNvPr>
          <p:cNvSpPr txBox="1"/>
          <p:nvPr/>
        </p:nvSpPr>
        <p:spPr>
          <a:xfrm>
            <a:off x="1866122" y="796508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Servo Positive to Positive rail of Breadboard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A88D20-FCF3-13A0-1FAF-A0243E4EB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48F03-028F-37C8-93C4-D8F2A9CB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35700" y="6361453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4621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803E34-710A-C9AE-011C-64031DAA6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65" t="37007" r="28061" b="19047"/>
          <a:stretch/>
        </p:blipFill>
        <p:spPr>
          <a:xfrm>
            <a:off x="550506" y="1222652"/>
            <a:ext cx="8540688" cy="49705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584A8-0A00-9169-B030-0957A2224DB9}"/>
              </a:ext>
            </a:extLst>
          </p:cNvPr>
          <p:cNvSpPr txBox="1"/>
          <p:nvPr/>
        </p:nvSpPr>
        <p:spPr>
          <a:xfrm>
            <a:off x="1866122" y="796508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Servo Signal Pin to Arduino Pin 3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270E67-DD6A-922F-1186-68499A90C6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D63ED-9B15-D503-A0BC-6E2C32CF1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5562" y="6249990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523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4D9679-44B3-13A2-E902-E65921AC1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36" t="36463" r="23929" b="18776"/>
          <a:stretch/>
        </p:blipFill>
        <p:spPr>
          <a:xfrm>
            <a:off x="298578" y="1177603"/>
            <a:ext cx="9146949" cy="5206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C216DF-A3F5-4A41-6776-E547EE5C0C2A}"/>
              </a:ext>
            </a:extLst>
          </p:cNvPr>
          <p:cNvSpPr txBox="1"/>
          <p:nvPr/>
        </p:nvSpPr>
        <p:spPr>
          <a:xfrm>
            <a:off x="1820943" y="808271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SCK pin to Arduino pin 13 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640D59-97E3-CAC2-9C57-A1C66C8A0F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C5AD81-04C0-5F1C-3128-ED6C562A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85463" y="6372769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5537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406C4A-79E8-F447-E304-562A5C2958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51" t="36735" r="21097" b="19183"/>
          <a:stretch/>
        </p:blipFill>
        <p:spPr>
          <a:xfrm>
            <a:off x="867746" y="937517"/>
            <a:ext cx="9026240" cy="51038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F61EBF-1A5F-EB8E-835E-E1D2CFE6B90B}"/>
              </a:ext>
            </a:extLst>
          </p:cNvPr>
          <p:cNvSpPr txBox="1"/>
          <p:nvPr/>
        </p:nvSpPr>
        <p:spPr>
          <a:xfrm>
            <a:off x="1813055" y="555933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SDA pin to Arduino pin 10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BB5A5-0203-E0CE-C161-CD016DA7A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9920" y="5791200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D2CF8-49BD-3CCE-8853-AA99E810C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39196" y="626711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9163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4C57A7-5E09-ADFE-E5AC-43297C6649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68" t="36327" r="21709" b="19183"/>
          <a:stretch/>
        </p:blipFill>
        <p:spPr>
          <a:xfrm>
            <a:off x="523987" y="1133669"/>
            <a:ext cx="8696131" cy="45906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CA64D3-CFBE-183C-C3B7-BCED95E91811}"/>
              </a:ext>
            </a:extLst>
          </p:cNvPr>
          <p:cNvSpPr txBox="1"/>
          <p:nvPr/>
        </p:nvSpPr>
        <p:spPr>
          <a:xfrm>
            <a:off x="1895588" y="379063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MOSI pin to Arduino pin 11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9BB1A-26F0-B892-1AE8-F1B5A72A4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69D98-5565-3E02-C64C-EA3B7989A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88713" y="6010615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9595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68AE53-6C0B-64BA-A1BE-D72F1530E1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85" t="37007" r="24235" b="18912"/>
          <a:stretch/>
        </p:blipFill>
        <p:spPr>
          <a:xfrm>
            <a:off x="382555" y="935580"/>
            <a:ext cx="8725216" cy="5215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ADB65E-F54C-2BD1-F8DB-1A62B28BE796}"/>
              </a:ext>
            </a:extLst>
          </p:cNvPr>
          <p:cNvSpPr txBox="1"/>
          <p:nvPr/>
        </p:nvSpPr>
        <p:spPr>
          <a:xfrm>
            <a:off x="1813055" y="289249"/>
            <a:ext cx="61022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MISQ pin to Arduino pin 12</a:t>
            </a:r>
          </a:p>
          <a:p>
            <a:r>
              <a:rPr lang="en-IN" dirty="0">
                <a:latin typeface="Bell MT" panose="02020503060305020303" pitchFamily="18" charset="0"/>
              </a:rPr>
              <a:t>Do Not Connect IRQ pin to anywhere.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01EB1A-EB68-D68A-2C20-2A49B05920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524" y="5873087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D4E1D-44D7-B717-73FA-4AB652A5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18265" y="638618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871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E78038-ECD9-6462-4B91-079EFD3D0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62" t="36327" r="23393" b="18775"/>
          <a:stretch/>
        </p:blipFill>
        <p:spPr>
          <a:xfrm>
            <a:off x="774440" y="746447"/>
            <a:ext cx="8677804" cy="51878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CC8261-B3AA-9468-70A8-5A576324FDDF}"/>
              </a:ext>
            </a:extLst>
          </p:cNvPr>
          <p:cNvSpPr txBox="1"/>
          <p:nvPr/>
        </p:nvSpPr>
        <p:spPr>
          <a:xfrm>
            <a:off x="1813055" y="289250"/>
            <a:ext cx="6102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RST pin to Arduino pin 9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397A7-78B3-701F-AD13-543C1A6B0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BA63F-9755-CF5B-C914-4DCC065B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71806" y="6096780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19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904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1D17A-175A-6311-BC3B-7BD2CCC698D7}"/>
              </a:ext>
            </a:extLst>
          </p:cNvPr>
          <p:cNvSpPr txBox="1"/>
          <p:nvPr/>
        </p:nvSpPr>
        <p:spPr>
          <a:xfrm>
            <a:off x="1842052" y="1258957"/>
            <a:ext cx="5650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COMPONENTS NEEDED</a:t>
            </a:r>
            <a:endParaRPr lang="en-I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7362CC-1BE8-9AC5-78A1-66D0049C6FA5}"/>
              </a:ext>
            </a:extLst>
          </p:cNvPr>
          <p:cNvSpPr txBox="1"/>
          <p:nvPr/>
        </p:nvSpPr>
        <p:spPr>
          <a:xfrm>
            <a:off x="2080591" y="2120348"/>
            <a:ext cx="419704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Arduino UNO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LED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Breadboard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Wires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Battery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USB-A to B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latin typeface="Bell MT" panose="02020503060305020303" pitchFamily="18" charset="0"/>
              </a:rPr>
              <a:t>RFID Module (RC522)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9501FB-0BD3-3459-4E87-7ABEF7980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7E583-7C8C-4DB8-C639-2A7979186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67505" y="6010615"/>
            <a:ext cx="683339" cy="365125"/>
          </a:xfrm>
        </p:spPr>
        <p:txBody>
          <a:bodyPr/>
          <a:lstStyle/>
          <a:p>
            <a:pPr algn="ctr"/>
            <a:fld id="{E97ABF7A-DE6C-4095-A674-20D277C617D7}" type="slidenum">
              <a:rPr lang="en-IN" smtClean="0"/>
              <a:pPr algn="ctr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4360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986F6C-8B8B-BE77-C76F-AB9064DA3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02" t="40408" r="26913" b="19456"/>
          <a:stretch/>
        </p:blipFill>
        <p:spPr>
          <a:xfrm>
            <a:off x="389393" y="936880"/>
            <a:ext cx="8884609" cy="49545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2AB248-A857-8B52-6537-49FCE9768824}"/>
              </a:ext>
            </a:extLst>
          </p:cNvPr>
          <p:cNvSpPr txBox="1"/>
          <p:nvPr/>
        </p:nvSpPr>
        <p:spPr>
          <a:xfrm>
            <a:off x="124555" y="94104"/>
            <a:ext cx="113060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Actual image of Circuit connection  &amp; Serial monitor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A17863-09D1-AD57-B4E5-5564874E7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548" y="5741505"/>
            <a:ext cx="4276725" cy="106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724292-D4A2-6C90-91BD-BEE922C98D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237" y="1604866"/>
            <a:ext cx="3705070" cy="297982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881BCAA-DADC-22A7-FCEA-55A7CC293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31697" y="6092342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20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1177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A9A2CF-876C-62F1-1E17-B9CDB8465561}"/>
              </a:ext>
            </a:extLst>
          </p:cNvPr>
          <p:cNvSpPr/>
          <p:nvPr/>
        </p:nvSpPr>
        <p:spPr>
          <a:xfrm>
            <a:off x="7786647" y="4887534"/>
            <a:ext cx="513184" cy="2239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F192CC-E11D-D74D-0A88-417E7A34BDD8}"/>
              </a:ext>
            </a:extLst>
          </p:cNvPr>
          <p:cNvSpPr/>
          <p:nvPr/>
        </p:nvSpPr>
        <p:spPr>
          <a:xfrm>
            <a:off x="3881727" y="3726141"/>
            <a:ext cx="513184" cy="2239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E63E1F-AC4C-DADF-AD18-7FDB1DAA5929}"/>
              </a:ext>
            </a:extLst>
          </p:cNvPr>
          <p:cNvSpPr/>
          <p:nvPr/>
        </p:nvSpPr>
        <p:spPr>
          <a:xfrm>
            <a:off x="6819306" y="5035034"/>
            <a:ext cx="513184" cy="2239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A25C5B-AB00-D6E4-8375-B53BF32C764D}"/>
              </a:ext>
            </a:extLst>
          </p:cNvPr>
          <p:cNvSpPr txBox="1"/>
          <p:nvPr/>
        </p:nvSpPr>
        <p:spPr>
          <a:xfrm>
            <a:off x="982648" y="302416"/>
            <a:ext cx="63113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Complete Pin Connections</a:t>
            </a:r>
            <a:endParaRPr lang="en-IN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61CBED-633E-9B60-66B6-7FD378696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t="1941" r="4965" b="3672"/>
          <a:stretch/>
        </p:blipFill>
        <p:spPr>
          <a:xfrm>
            <a:off x="3292576" y="1558446"/>
            <a:ext cx="4158638" cy="45593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31D9D10-4428-1991-CCE3-C49EBED9F4CF}"/>
              </a:ext>
            </a:extLst>
          </p:cNvPr>
          <p:cNvSpPr/>
          <p:nvPr/>
        </p:nvSpPr>
        <p:spPr>
          <a:xfrm>
            <a:off x="6051931" y="5122043"/>
            <a:ext cx="880714" cy="369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0F7C1E-B6C9-2E6A-22E7-54766884166A}"/>
              </a:ext>
            </a:extLst>
          </p:cNvPr>
          <p:cNvSpPr txBox="1"/>
          <p:nvPr/>
        </p:nvSpPr>
        <p:spPr>
          <a:xfrm>
            <a:off x="6090456" y="5072200"/>
            <a:ext cx="1040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13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BEBBCD-0F8B-9700-0D2B-38D8618FA274}"/>
              </a:ext>
            </a:extLst>
          </p:cNvPr>
          <p:cNvSpPr txBox="1"/>
          <p:nvPr/>
        </p:nvSpPr>
        <p:spPr>
          <a:xfrm>
            <a:off x="5695951" y="1782147"/>
            <a:ext cx="40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F79BD3-0F8E-6ABD-FAA6-D0A0CDD1DBEF}"/>
              </a:ext>
            </a:extLst>
          </p:cNvPr>
          <p:cNvSpPr/>
          <p:nvPr/>
        </p:nvSpPr>
        <p:spPr>
          <a:xfrm>
            <a:off x="3960307" y="3670156"/>
            <a:ext cx="869208" cy="335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91D74E-4355-C51D-E081-194B3ADABF4C}"/>
              </a:ext>
            </a:extLst>
          </p:cNvPr>
          <p:cNvSpPr txBox="1"/>
          <p:nvPr/>
        </p:nvSpPr>
        <p:spPr>
          <a:xfrm>
            <a:off x="4027104" y="3627165"/>
            <a:ext cx="1247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IRQ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97A01F6-F96C-30A1-4E15-F385C133C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CFD40C7-3EDE-F2D1-B684-DD76FFAD1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30225" y="6341470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21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5205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E098AA-D8F8-6292-F03A-7F7AF7FD59F3}"/>
              </a:ext>
            </a:extLst>
          </p:cNvPr>
          <p:cNvSpPr txBox="1"/>
          <p:nvPr/>
        </p:nvSpPr>
        <p:spPr>
          <a:xfrm>
            <a:off x="967408" y="58644"/>
            <a:ext cx="53485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Code for Arduino IDE</a:t>
            </a:r>
            <a:endParaRPr lang="en-IN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F41ECB-903D-9BEA-F6B5-3E52245AC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791200"/>
            <a:ext cx="4276725" cy="10668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659710-965F-3887-3961-EAB60BF40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33063" y="6280991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22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D69408-BE64-C1D2-89EA-0781F3549042}"/>
              </a:ext>
            </a:extLst>
          </p:cNvPr>
          <p:cNvSpPr txBox="1"/>
          <p:nvPr/>
        </p:nvSpPr>
        <p:spPr>
          <a:xfrm>
            <a:off x="585259" y="728133"/>
            <a:ext cx="7330016" cy="6018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4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SPI.h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&lt;MFRC522.h&gt;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IN" sz="1400" b="0" dirty="0" err="1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Servo.h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SS_PIN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RST_PIN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LED_G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//define green LED pin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LED_R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//define red LED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#define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BUZZER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//buzzer pin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MFRC522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SS_PIN, RST_PIN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// Create MFRC522 instance.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Servo 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myServo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//define servo name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// Initiate a serial communication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SPI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   // Initiate  SPI bus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PCD_Init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// Initiate MFRC522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myServo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attach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//servo pin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myServo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//servo start position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LED_G, OUTPUT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LED_R, OUTPUT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BUZZER, OUTPUT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noTone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BUZZER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"Put your card to the reader..."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Look for new cards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PICC_IsNewCardPresent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// Select one of the cards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0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FCC71-E314-5F92-EC43-23C62A42C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54F0A2-25DB-EDE7-D910-B81FE384C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94260" y="619317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23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B1244-291C-1E14-ED02-29695AB9CC8A}"/>
              </a:ext>
            </a:extLst>
          </p:cNvPr>
          <p:cNvSpPr txBox="1"/>
          <p:nvPr/>
        </p:nvSpPr>
        <p:spPr>
          <a:xfrm>
            <a:off x="635000" y="7597"/>
            <a:ext cx="10661266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!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PICC_ReadCardSerial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//Show UID on serial monitor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"UID tag :"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String content=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byte letter;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byte 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uidByte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&lt; 0x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?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0"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uidByte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HEX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concat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uidByte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 &lt; 0x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?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0"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concat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mfrc522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uidByte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], HEX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"Message : 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toUpperCase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728E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substring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"73 A4 A2 2E"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substring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"F3 3A 67 97"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"Access Granted"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LED_G, HIGH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tone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BUZZER, 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300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noTone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BUZZER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myServo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180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3000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myServo</a:t>
            </a:r>
            <a:r>
              <a:rPr lang="en-IN" sz="1400" b="0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LED_G, LOW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IN" sz="1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IN" sz="1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IN" sz="1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70710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B1D6D-6F08-926C-36E3-7938AB19B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F02A9-ABC6-5045-E164-4AE414B9C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2D949-08AC-A5FB-2947-4C4CF7C0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94260" y="619317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24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9CA6C5-CEE3-95E9-D885-C99B3835ADE1}"/>
              </a:ext>
            </a:extLst>
          </p:cNvPr>
          <p:cNvSpPr txBox="1"/>
          <p:nvPr/>
        </p:nvSpPr>
        <p:spPr>
          <a:xfrm>
            <a:off x="914400" y="820397"/>
            <a:ext cx="10661266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/>
            <a:r>
              <a:rPr lang="en-IN" sz="1800" b="0" kern="1200" dirty="0">
                <a:solidFill>
                  <a:srgbClr val="728E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else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   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{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 err="1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Serial</a:t>
            </a:r>
            <a:r>
              <a:rPr lang="en-IN" sz="1800" b="0" kern="1200" dirty="0" err="1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.</a:t>
            </a:r>
            <a:r>
              <a:rPr lang="en-IN" sz="1800" b="0" kern="1200" dirty="0" err="1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println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005C5F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" Access denied"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 err="1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digitalWrite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LED_R, HIGH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tone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BUZZER, </a:t>
            </a:r>
            <a:r>
              <a:rPr lang="en-IN" sz="1800" b="0" kern="1200" dirty="0">
                <a:solidFill>
                  <a:srgbClr val="005C5F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300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delay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005C5F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1000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 err="1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digitalWrite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LED_R, LOW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  </a:t>
            </a:r>
            <a:r>
              <a:rPr lang="en-IN" sz="1800" b="0" kern="1200" dirty="0" err="1">
                <a:solidFill>
                  <a:srgbClr val="D35400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noTone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BUZZER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;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  </a:t>
            </a:r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r>
              <a:rPr lang="en-IN" sz="1800" b="0" kern="1200" dirty="0">
                <a:solidFill>
                  <a:srgbClr val="434F5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lang="en-IN" sz="1400" dirty="0">
              <a:effectLst/>
            </a:endParaRPr>
          </a:p>
          <a:p>
            <a:pPr marL="0" algn="l" rtl="0" eaLnBrk="1" latinLnBrk="0" hangingPunct="1"/>
            <a:b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</a:br>
            <a:br>
              <a:rPr lang="en-IN" sz="1800" b="0" kern="1200" dirty="0">
                <a:solidFill>
                  <a:srgbClr val="4E5B61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</a:br>
            <a:endParaRPr lang="en-IN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4799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75866B-C255-C5C5-36A8-8327F10CC104}"/>
              </a:ext>
            </a:extLst>
          </p:cNvPr>
          <p:cNvSpPr txBox="1"/>
          <p:nvPr/>
        </p:nvSpPr>
        <p:spPr>
          <a:xfrm>
            <a:off x="742122" y="556590"/>
            <a:ext cx="6963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Introduction to the Components</a:t>
            </a:r>
            <a:endParaRPr lang="en-IN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64449-5F73-E9AA-72F0-51C79E98E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122" y="1428192"/>
            <a:ext cx="6674326" cy="40735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05A513-B223-3E5D-7EF8-E05C0A3EEB85}"/>
              </a:ext>
            </a:extLst>
          </p:cNvPr>
          <p:cNvSpPr txBox="1"/>
          <p:nvPr/>
        </p:nvSpPr>
        <p:spPr>
          <a:xfrm>
            <a:off x="5751440" y="5576251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ell MT" panose="02020503060305020303" pitchFamily="18" charset="0"/>
              </a:rPr>
              <a:t>Battery</a:t>
            </a:r>
            <a:endParaRPr lang="en-IN" dirty="0">
              <a:latin typeface="Bell MT" panose="020205030603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F2BC68-53AE-1E44-35FD-FDFB0438F2D9}"/>
              </a:ext>
            </a:extLst>
          </p:cNvPr>
          <p:cNvSpPr txBox="1"/>
          <p:nvPr/>
        </p:nvSpPr>
        <p:spPr>
          <a:xfrm>
            <a:off x="3639372" y="5576251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ell MT" panose="02020503060305020303" pitchFamily="18" charset="0"/>
              </a:rPr>
              <a:t>Breadboard</a:t>
            </a:r>
            <a:endParaRPr lang="en-IN" dirty="0">
              <a:latin typeface="Bell MT" panose="02020503060305020303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7F77B4-1259-23DA-3C95-3769D6760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788285"/>
            <a:ext cx="4276725" cy="1066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EFC740-01E3-7E95-44E5-192257233911}"/>
              </a:ext>
            </a:extLst>
          </p:cNvPr>
          <p:cNvSpPr txBox="1"/>
          <p:nvPr/>
        </p:nvSpPr>
        <p:spPr>
          <a:xfrm>
            <a:off x="932589" y="5576251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ell MT" panose="02020503060305020303" pitchFamily="18" charset="0"/>
              </a:rPr>
              <a:t>Arduino UNO R3</a:t>
            </a:r>
            <a:endParaRPr lang="en-IN" dirty="0">
              <a:latin typeface="Bell MT" panose="02020503060305020303" pitchFamily="18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C756C5D-E98C-9D51-8441-D2AE0FD93337}"/>
              </a:ext>
            </a:extLst>
          </p:cNvPr>
          <p:cNvSpPr/>
          <p:nvPr/>
        </p:nvSpPr>
        <p:spPr>
          <a:xfrm>
            <a:off x="6802821" y="4390697"/>
            <a:ext cx="613627" cy="54942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EA8FBB-F753-65FF-2534-8D5BA70354EC}"/>
              </a:ext>
            </a:extLst>
          </p:cNvPr>
          <p:cNvSpPr txBox="1"/>
          <p:nvPr/>
        </p:nvSpPr>
        <p:spPr>
          <a:xfrm>
            <a:off x="6909245" y="5132391"/>
            <a:ext cx="155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RFID Module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EFD44A-1B3A-0274-7372-57C0BCCD24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3" t="9139" r="883" b="2602"/>
          <a:stretch/>
        </p:blipFill>
        <p:spPr>
          <a:xfrm rot="16200000">
            <a:off x="6387222" y="2791097"/>
            <a:ext cx="2598106" cy="1699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44C3A9-4D61-62EE-19D2-D1191CA2E3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" t="9851" r="49862" b="16811"/>
          <a:stretch/>
        </p:blipFill>
        <p:spPr>
          <a:xfrm rot="5400000">
            <a:off x="6571266" y="3118559"/>
            <a:ext cx="2230018" cy="104502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9AA71-1D55-B819-27B5-DBA36FAE7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50285" y="6209719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4086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30EB6B-2651-9502-EBBD-D5F726AE04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0" t="37778" r="27500" b="19556"/>
          <a:stretch/>
        </p:blipFill>
        <p:spPr>
          <a:xfrm>
            <a:off x="1119672" y="1349829"/>
            <a:ext cx="7287208" cy="45133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73067A-A485-686D-5844-7FC165FD6634}"/>
              </a:ext>
            </a:extLst>
          </p:cNvPr>
          <p:cNvSpPr txBox="1"/>
          <p:nvPr/>
        </p:nvSpPr>
        <p:spPr>
          <a:xfrm>
            <a:off x="1707502" y="783771"/>
            <a:ext cx="569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Arduino GND  to Breadboard negative rail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2E907D-4B31-5AF3-0D16-E08ECBB6DE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1260A-B8EC-804A-39F5-F3051D46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211669" y="619317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9312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E5B44B-ED6B-8CE5-A8BE-F4A29099D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2" t="36871" r="24694" b="19183"/>
          <a:stretch/>
        </p:blipFill>
        <p:spPr>
          <a:xfrm>
            <a:off x="447868" y="1535033"/>
            <a:ext cx="8378891" cy="46581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D1240D-903F-5A6F-E7DD-12516E223EA6}"/>
              </a:ext>
            </a:extLst>
          </p:cNvPr>
          <p:cNvSpPr txBox="1"/>
          <p:nvPr/>
        </p:nvSpPr>
        <p:spPr>
          <a:xfrm>
            <a:off x="1632857" y="895738"/>
            <a:ext cx="569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Arduino 5V  to Breadboard positive rail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A57C72-74CC-6EAF-2783-FE0756CBC7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2E9AA-B205-CE21-E329-F1766A54C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42393" y="628057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575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5773A-2E42-3DB9-5F2B-04B115A37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91" t="37687" r="22398" b="19320"/>
          <a:stretch/>
        </p:blipFill>
        <p:spPr>
          <a:xfrm>
            <a:off x="379724" y="1450711"/>
            <a:ext cx="8210939" cy="4481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2E5CAE-E1B1-1253-2966-C68DE654E5CF}"/>
              </a:ext>
            </a:extLst>
          </p:cNvPr>
          <p:cNvSpPr txBox="1"/>
          <p:nvPr/>
        </p:nvSpPr>
        <p:spPr>
          <a:xfrm>
            <a:off x="1707502" y="783771"/>
            <a:ext cx="569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Place RFID Module anywhere in the Bread 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09DAF0-A691-B2EB-A9BA-DAD0ED6C2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0EFEC-31A8-D1FE-2676-54E8455F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10549" y="6146718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7178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CA0E8A-E239-64DC-60F2-C23A9A976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14" t="37007" r="24924" b="19047"/>
          <a:stretch/>
        </p:blipFill>
        <p:spPr>
          <a:xfrm>
            <a:off x="615820" y="1145317"/>
            <a:ext cx="8548545" cy="50478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BA4892-0831-7B57-F355-1BEA2A54D77A}"/>
              </a:ext>
            </a:extLst>
          </p:cNvPr>
          <p:cNvSpPr txBox="1"/>
          <p:nvPr/>
        </p:nvSpPr>
        <p:spPr>
          <a:xfrm>
            <a:off x="1642188" y="755780"/>
            <a:ext cx="569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VCC to 5V of Arduino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CA3E2-B18A-1844-273E-3A4A62D2B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473BC-567A-AB86-B01A-2DC981425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48422" y="6361453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2144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0532D9-081E-3B7D-86E0-768398E6D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09" t="37143" r="22322" b="19183"/>
          <a:stretch/>
        </p:blipFill>
        <p:spPr>
          <a:xfrm>
            <a:off x="410548" y="1152120"/>
            <a:ext cx="8651364" cy="48892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E4B7C4-3DD6-B806-3986-BEC9FB7E328F}"/>
              </a:ext>
            </a:extLst>
          </p:cNvPr>
          <p:cNvSpPr txBox="1"/>
          <p:nvPr/>
        </p:nvSpPr>
        <p:spPr>
          <a:xfrm>
            <a:off x="1642188" y="755780"/>
            <a:ext cx="5691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RFID  GND to GND of Arduino GND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E2558F-A524-D540-E23C-7973FC7B3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524" y="5791200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A9F24-8130-F478-25F6-2AA6ED27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69169" y="6324600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4323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1B4338-9464-1EC1-D5F0-A1ADABE1D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16" t="37551" r="26607" b="19320"/>
          <a:stretch/>
        </p:blipFill>
        <p:spPr>
          <a:xfrm>
            <a:off x="326571" y="1237080"/>
            <a:ext cx="8433224" cy="51694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BAAF66-0A97-3277-5887-C83FD9E7AA90}"/>
              </a:ext>
            </a:extLst>
          </p:cNvPr>
          <p:cNvSpPr txBox="1"/>
          <p:nvPr/>
        </p:nvSpPr>
        <p:spPr>
          <a:xfrm>
            <a:off x="326571" y="793103"/>
            <a:ext cx="8584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ell MT" panose="02020503060305020303" pitchFamily="18" charset="0"/>
              </a:rPr>
              <a:t>Connect Lower </a:t>
            </a:r>
            <a:r>
              <a:rPr lang="en-IN" dirty="0" err="1">
                <a:latin typeface="Bell MT" panose="02020503060305020303" pitchFamily="18" charset="0"/>
              </a:rPr>
              <a:t>BreadBoard</a:t>
            </a:r>
            <a:r>
              <a:rPr lang="en-IN" dirty="0">
                <a:latin typeface="Bell MT" panose="02020503060305020303" pitchFamily="18" charset="0"/>
              </a:rPr>
              <a:t> Negative Rail to Upper Negative Rail of </a:t>
            </a:r>
            <a:r>
              <a:rPr lang="en-IN" dirty="0" err="1">
                <a:latin typeface="Bell MT" panose="02020503060305020303" pitchFamily="18" charset="0"/>
              </a:rPr>
              <a:t>BreadBoard</a:t>
            </a:r>
            <a:endParaRPr lang="en-IN" dirty="0">
              <a:latin typeface="Bell MT" panose="020205030603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C62C1D-B50F-526E-51EE-C82EC3BEE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275" y="5659778"/>
            <a:ext cx="4276725" cy="106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C0D45-767A-D29A-89AD-D196FC103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79716" y="6439953"/>
            <a:ext cx="683339" cy="365125"/>
          </a:xfrm>
        </p:spPr>
        <p:txBody>
          <a:bodyPr/>
          <a:lstStyle/>
          <a:p>
            <a:fld id="{E97ABF7A-DE6C-4095-A674-20D277C617D7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0772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748</TotalTime>
  <Words>754</Words>
  <Application>Microsoft Office PowerPoint</Application>
  <PresentationFormat>Widescreen</PresentationFormat>
  <Paragraphs>137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Bell MT</vt:lpstr>
      <vt:lpstr>Calibri</vt:lpstr>
      <vt:lpstr>Consolas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Anirban Dey</dc:creator>
  <cp:lastModifiedBy>Joydeep Roy Chowdhury</cp:lastModifiedBy>
  <cp:revision>28</cp:revision>
  <dcterms:created xsi:type="dcterms:W3CDTF">2022-09-05T07:13:52Z</dcterms:created>
  <dcterms:modified xsi:type="dcterms:W3CDTF">2024-11-28T07:18:22Z</dcterms:modified>
</cp:coreProperties>
</file>

<file path=docProps/thumbnail.jpeg>
</file>